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9"/>
  </p:notesMasterIdLst>
  <p:sldIdLst>
    <p:sldId id="256" r:id="rId2"/>
    <p:sldId id="276" r:id="rId3"/>
    <p:sldId id="278" r:id="rId4"/>
    <p:sldId id="282" r:id="rId5"/>
    <p:sldId id="284" r:id="rId6"/>
    <p:sldId id="281" r:id="rId7"/>
    <p:sldId id="293" r:id="rId8"/>
    <p:sldId id="297" r:id="rId9"/>
    <p:sldId id="298" r:id="rId10"/>
    <p:sldId id="299" r:id="rId11"/>
    <p:sldId id="295" r:id="rId12"/>
    <p:sldId id="304" r:id="rId13"/>
    <p:sldId id="306" r:id="rId14"/>
    <p:sldId id="305" r:id="rId15"/>
    <p:sldId id="307" r:id="rId16"/>
    <p:sldId id="308" r:id="rId17"/>
    <p:sldId id="274" r:id="rId18"/>
  </p:sldIdLst>
  <p:sldSz cx="12190413" cy="6859588"/>
  <p:notesSz cx="9144000" cy="6858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595959"/>
    <a:srgbClr val="6C9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86"/>
  </p:normalViewPr>
  <p:slideViewPr>
    <p:cSldViewPr>
      <p:cViewPr varScale="1">
        <p:scale>
          <a:sx n="81" d="100"/>
          <a:sy n="81" d="100"/>
        </p:scale>
        <p:origin x="902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312FB-5E46-41B8-9F19-C2ACE89C8DF9}" type="datetimeFigureOut">
              <a:rPr lang="zh-CN" altLang="en-US" smtClean="0"/>
              <a:pPr/>
              <a:t>2024/9/8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920C2-D839-4855-B6B9-902D404D17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0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348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193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82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182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5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0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25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287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0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3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0800000">
            <a:off x="2147888" y="0"/>
            <a:ext cx="2238375" cy="1131888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1068388" y="0"/>
            <a:ext cx="1731962" cy="87630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等腰三角形 12"/>
          <p:cNvSpPr/>
          <p:nvPr userDrawn="1"/>
        </p:nvSpPr>
        <p:spPr>
          <a:xfrm rot="10800000" flipV="1">
            <a:off x="7872413" y="4722415"/>
            <a:ext cx="4319587" cy="2163762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等腰三角形 13"/>
          <p:cNvSpPr/>
          <p:nvPr userDrawn="1"/>
        </p:nvSpPr>
        <p:spPr>
          <a:xfrm rot="10800000" flipV="1">
            <a:off x="-12700" y="2936477"/>
            <a:ext cx="7885113" cy="394970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38049" y="1131888"/>
            <a:ext cx="10361851" cy="1469307"/>
          </a:xfrm>
        </p:spPr>
        <p:txBody>
          <a:bodyPr>
            <a:normAutofit/>
          </a:bodyPr>
          <a:lstStyle>
            <a:lvl1pPr algn="r">
              <a:defRPr sz="4800" b="1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A205-664B-43E1-BA9E-C32B4617CC16}" type="datetime1">
              <a:rPr lang="zh-CN" altLang="en-US" smtClean="0"/>
              <a:pPr/>
              <a:t>2024/9/8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83438" y="6357823"/>
            <a:ext cx="3860297" cy="3662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©</a:t>
            </a:r>
            <a:r>
              <a:rPr lang="en-US" altLang="zh-CN" dirty="0" err="1"/>
              <a:t>Amarsoft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6002338" y="2779713"/>
            <a:ext cx="589756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5159102" y="3141762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5B9BD5"/>
                </a:solidFill>
                <a:latin typeface="微软雅黑"/>
                <a:ea typeface="微软雅黑"/>
              </a:rPr>
              <a:t>上海安硕信息技术股份有限公司</a:t>
            </a:r>
          </a:p>
        </p:txBody>
      </p:sp>
    </p:spTree>
    <p:extLst>
      <p:ext uri="{BB962C8B-B14F-4D97-AF65-F5344CB8AC3E}">
        <p14:creationId xmlns:p14="http://schemas.microsoft.com/office/powerpoint/2010/main" val="313563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495" cy="936104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582" y="1557586"/>
            <a:ext cx="11377264" cy="456946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2479-5E63-46D6-AE86-BC9B1589D1F0}" type="datetime1">
              <a:rPr lang="zh-CN" altLang="en-US" smtClean="0"/>
              <a:pPr/>
              <a:t>2024/9/8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©</a:t>
            </a:r>
            <a:r>
              <a:rPr lang="en-US" altLang="zh-CN" dirty="0" err="1"/>
              <a:t>Amarsoft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0" name="直接连接符 19"/>
          <p:cNvCxnSpPr>
            <a:stCxn id="9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83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23" name="等腰三角形 22"/>
          <p:cNvSpPr/>
          <p:nvPr userDrawn="1"/>
        </p:nvSpPr>
        <p:spPr>
          <a:xfrm rot="11471463">
            <a:off x="-4251450" y="-428921"/>
            <a:ext cx="8966776" cy="7729979"/>
          </a:xfrm>
          <a:prstGeom prst="triangle">
            <a:avLst/>
          </a:prstGeom>
          <a:noFill/>
          <a:ln w="19050" cap="flat" cmpd="sng" algn="ctr">
            <a:solidFill>
              <a:srgbClr val="6C92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/>
              <a:cs typeface="+mn-cs"/>
            </a:endParaRPr>
          </a:p>
        </p:txBody>
      </p:sp>
      <p:sp>
        <p:nvSpPr>
          <p:cNvPr id="35" name="等腰三角形 34"/>
          <p:cNvSpPr/>
          <p:nvPr userDrawn="1"/>
        </p:nvSpPr>
        <p:spPr>
          <a:xfrm rot="12594744">
            <a:off x="-4363174" y="-648691"/>
            <a:ext cx="8056633" cy="8147841"/>
          </a:xfrm>
          <a:prstGeom prst="triangle">
            <a:avLst/>
          </a:prstGeom>
          <a:solidFill>
            <a:srgbClr val="5B9BD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/>
              <a:cs typeface="+mn-cs"/>
            </a:endParaRPr>
          </a:p>
        </p:txBody>
      </p:sp>
      <p:sp>
        <p:nvSpPr>
          <p:cNvPr id="16" name="文本占位符 42"/>
          <p:cNvSpPr txBox="1">
            <a:spLocks/>
          </p:cNvSpPr>
          <p:nvPr userDrawn="1"/>
        </p:nvSpPr>
        <p:spPr>
          <a:xfrm>
            <a:off x="248490" y="1010963"/>
            <a:ext cx="4478564" cy="11946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8800" dirty="0"/>
              <a:t>目录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/>
              <a:t>CONTENTS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7707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7" name="MH_Other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-241498" y="-1"/>
            <a:ext cx="5386048" cy="6859589"/>
          </a:xfrm>
          <a:prstGeom prst="homePlate">
            <a:avLst>
              <a:gd name="adj" fmla="val 50000"/>
            </a:avLst>
          </a:prstGeom>
          <a:solidFill>
            <a:srgbClr val="5B9BD5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just" defTabSz="914400">
              <a:lnSpc>
                <a:spcPct val="130000"/>
              </a:lnSpc>
            </a:pPr>
            <a:endParaRPr lang="zh-CN" altLang="en-US" sz="1800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>
            <a:off x="885156" y="1917626"/>
            <a:ext cx="2617762" cy="3047117"/>
            <a:chOff x="1652414" y="2205658"/>
            <a:chExt cx="2090550" cy="2433434"/>
          </a:xfrm>
        </p:grpSpPr>
        <p:sp>
          <p:nvSpPr>
            <p:cNvPr id="13" name="任意多边形 12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2684547" y="2205658"/>
              <a:ext cx="1058417" cy="779945"/>
            </a:xfrm>
            <a:custGeom>
              <a:avLst/>
              <a:gdLst>
                <a:gd name="connsiteX0" fmla="*/ 363583 w 363583"/>
                <a:gd name="connsiteY0" fmla="*/ 0 h 357051"/>
                <a:gd name="connsiteX1" fmla="*/ 0 w 363583"/>
                <a:gd name="connsiteY1" fmla="*/ 0 h 357051"/>
                <a:gd name="connsiteX2" fmla="*/ 0 w 363583"/>
                <a:gd name="connsiteY2" fmla="*/ 357051 h 357051"/>
                <a:gd name="connsiteX3" fmla="*/ 110069 w 363583"/>
                <a:gd name="connsiteY3" fmla="*/ 357051 h 357051"/>
                <a:gd name="connsiteX4" fmla="*/ 110069 w 363583"/>
                <a:gd name="connsiteY4" fmla="*/ 94608 h 357051"/>
                <a:gd name="connsiteX5" fmla="*/ 363583 w 363583"/>
                <a:gd name="connsiteY5" fmla="*/ 94608 h 35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583" h="357051">
                  <a:moveTo>
                    <a:pt x="363583" y="0"/>
                  </a:moveTo>
                  <a:lnTo>
                    <a:pt x="0" y="0"/>
                  </a:lnTo>
                  <a:lnTo>
                    <a:pt x="0" y="357051"/>
                  </a:lnTo>
                  <a:lnTo>
                    <a:pt x="110069" y="357051"/>
                  </a:lnTo>
                  <a:lnTo>
                    <a:pt x="110069" y="94608"/>
                  </a:lnTo>
                  <a:lnTo>
                    <a:pt x="363583" y="94608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  <p:sp>
          <p:nvSpPr>
            <p:cNvPr id="14" name="任意多边形 13"/>
            <p:cNvSpPr/>
            <p:nvPr userDrawn="1">
              <p:custDataLst>
                <p:tags r:id="rId3"/>
              </p:custDataLst>
            </p:nvPr>
          </p:nvSpPr>
          <p:spPr>
            <a:xfrm flipH="1">
              <a:off x="2684547" y="3831413"/>
              <a:ext cx="1058417" cy="807679"/>
            </a:xfrm>
            <a:custGeom>
              <a:avLst/>
              <a:gdLst>
                <a:gd name="connsiteX0" fmla="*/ 110069 w 363583"/>
                <a:gd name="connsiteY0" fmla="*/ 0 h 370309"/>
                <a:gd name="connsiteX1" fmla="*/ 0 w 363583"/>
                <a:gd name="connsiteY1" fmla="*/ 0 h 370309"/>
                <a:gd name="connsiteX2" fmla="*/ 0 w 363583"/>
                <a:gd name="connsiteY2" fmla="*/ 370309 h 370309"/>
                <a:gd name="connsiteX3" fmla="*/ 363583 w 363583"/>
                <a:gd name="connsiteY3" fmla="*/ 370309 h 370309"/>
                <a:gd name="connsiteX4" fmla="*/ 363583 w 363583"/>
                <a:gd name="connsiteY4" fmla="*/ 275701 h 370309"/>
                <a:gd name="connsiteX5" fmla="*/ 110069 w 363583"/>
                <a:gd name="connsiteY5" fmla="*/ 275701 h 37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583" h="370309">
                  <a:moveTo>
                    <a:pt x="110069" y="0"/>
                  </a:moveTo>
                  <a:lnTo>
                    <a:pt x="0" y="0"/>
                  </a:lnTo>
                  <a:lnTo>
                    <a:pt x="0" y="370309"/>
                  </a:lnTo>
                  <a:lnTo>
                    <a:pt x="363583" y="370309"/>
                  </a:lnTo>
                  <a:lnTo>
                    <a:pt x="363583" y="275701"/>
                  </a:lnTo>
                  <a:lnTo>
                    <a:pt x="110069" y="275701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  <p:sp>
          <p:nvSpPr>
            <p:cNvPr id="15" name="任意多边形 14"/>
            <p:cNvSpPr/>
            <p:nvPr userDrawn="1">
              <p:custDataLst>
                <p:tags r:id="rId4"/>
              </p:custDataLst>
            </p:nvPr>
          </p:nvSpPr>
          <p:spPr>
            <a:xfrm>
              <a:off x="1652414" y="2205658"/>
              <a:ext cx="1058416" cy="2433434"/>
            </a:xfrm>
            <a:custGeom>
              <a:avLst/>
              <a:gdLst>
                <a:gd name="connsiteX0" fmla="*/ 0 w 363583"/>
                <a:gd name="connsiteY0" fmla="*/ 0 h 1323703"/>
                <a:gd name="connsiteX1" fmla="*/ 363583 w 363583"/>
                <a:gd name="connsiteY1" fmla="*/ 0 h 1323703"/>
                <a:gd name="connsiteX2" fmla="*/ 363583 w 363583"/>
                <a:gd name="connsiteY2" fmla="*/ 112347 h 1323703"/>
                <a:gd name="connsiteX3" fmla="*/ 110069 w 363583"/>
                <a:gd name="connsiteY3" fmla="*/ 112347 h 1323703"/>
                <a:gd name="connsiteX4" fmla="*/ 110069 w 363583"/>
                <a:gd name="connsiteY4" fmla="*/ 1211356 h 1323703"/>
                <a:gd name="connsiteX5" fmla="*/ 363583 w 363583"/>
                <a:gd name="connsiteY5" fmla="*/ 1211356 h 1323703"/>
                <a:gd name="connsiteX6" fmla="*/ 363583 w 363583"/>
                <a:gd name="connsiteY6" fmla="*/ 1323703 h 1323703"/>
                <a:gd name="connsiteX7" fmla="*/ 0 w 363583"/>
                <a:gd name="connsiteY7" fmla="*/ 1323703 h 132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583" h="1323703">
                  <a:moveTo>
                    <a:pt x="0" y="0"/>
                  </a:moveTo>
                  <a:lnTo>
                    <a:pt x="363583" y="0"/>
                  </a:lnTo>
                  <a:lnTo>
                    <a:pt x="363583" y="112347"/>
                  </a:lnTo>
                  <a:lnTo>
                    <a:pt x="110069" y="112347"/>
                  </a:lnTo>
                  <a:lnTo>
                    <a:pt x="110069" y="1211356"/>
                  </a:lnTo>
                  <a:lnTo>
                    <a:pt x="363583" y="1211356"/>
                  </a:lnTo>
                  <a:lnTo>
                    <a:pt x="363583" y="1323703"/>
                  </a:lnTo>
                  <a:lnTo>
                    <a:pt x="0" y="1323703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029172" y="1787399"/>
            <a:ext cx="2304257" cy="3154563"/>
          </a:xfrm>
        </p:spPr>
        <p:txBody>
          <a:bodyPr>
            <a:noAutofit/>
          </a:bodyPr>
          <a:lstStyle>
            <a:lvl1pPr algn="ctr">
              <a:defRPr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序号</a:t>
            </a:r>
          </a:p>
        </p:txBody>
      </p:sp>
      <p:sp>
        <p:nvSpPr>
          <p:cNvPr id="18" name="文本占位符 17"/>
          <p:cNvSpPr>
            <a:spLocks noGrp="1"/>
          </p:cNvSpPr>
          <p:nvPr userDrawn="1">
            <p:ph type="body" sz="quarter" idx="13"/>
          </p:nvPr>
        </p:nvSpPr>
        <p:spPr>
          <a:xfrm>
            <a:off x="5375126" y="2933984"/>
            <a:ext cx="6335712" cy="999866"/>
          </a:xfrm>
        </p:spPr>
        <p:txBody>
          <a:bodyPr>
            <a:normAutofit/>
          </a:bodyPr>
          <a:lstStyle>
            <a:lvl1pPr marL="0" indent="0">
              <a:buNone/>
              <a:defRPr sz="6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390210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7" name="MH_Other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-241498" y="-1"/>
            <a:ext cx="5386048" cy="6859589"/>
          </a:xfrm>
          <a:prstGeom prst="homePlate">
            <a:avLst>
              <a:gd name="adj" fmla="val 50000"/>
            </a:avLst>
          </a:prstGeom>
          <a:solidFill>
            <a:srgbClr val="5B9BD5"/>
          </a:solidFill>
          <a:ln>
            <a:noFill/>
          </a:ln>
        </p:spPr>
        <p:txBody>
          <a:bodyPr anchor="ctr"/>
          <a:lstStyle/>
          <a:p>
            <a:pPr algn="just" defTabSz="914400">
              <a:lnSpc>
                <a:spcPct val="130000"/>
              </a:lnSpc>
            </a:pPr>
            <a:endParaRPr lang="zh-CN" altLang="en-US" sz="180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982637" y="1845618"/>
            <a:ext cx="2304257" cy="3154563"/>
          </a:xfrm>
        </p:spPr>
        <p:txBody>
          <a:bodyPr>
            <a:noAutofit/>
          </a:bodyPr>
          <a:lstStyle>
            <a:lvl1pPr algn="ctr">
              <a:defRPr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序号</a:t>
            </a:r>
          </a:p>
        </p:txBody>
      </p:sp>
      <p:sp>
        <p:nvSpPr>
          <p:cNvPr id="18" name="文本占位符 17"/>
          <p:cNvSpPr>
            <a:spLocks noGrp="1"/>
          </p:cNvSpPr>
          <p:nvPr userDrawn="1">
            <p:ph type="body" sz="quarter" idx="13"/>
          </p:nvPr>
        </p:nvSpPr>
        <p:spPr>
          <a:xfrm>
            <a:off x="5375126" y="2933984"/>
            <a:ext cx="6335712" cy="999866"/>
          </a:xfrm>
        </p:spPr>
        <p:txBody>
          <a:bodyPr>
            <a:normAutofit/>
          </a:bodyPr>
          <a:lstStyle>
            <a:lvl1pPr marL="0" indent="0">
              <a:buNone/>
              <a:defRPr sz="6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7" name="框架 16"/>
          <p:cNvSpPr/>
          <p:nvPr userDrawn="1"/>
        </p:nvSpPr>
        <p:spPr>
          <a:xfrm>
            <a:off x="1023142" y="2061642"/>
            <a:ext cx="2223247" cy="2736304"/>
          </a:xfrm>
          <a:prstGeom prst="frame">
            <a:avLst>
              <a:gd name="adj1" fmla="val 882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926854" y="2709714"/>
            <a:ext cx="648072" cy="1584176"/>
          </a:xfrm>
          <a:prstGeom prst="rect">
            <a:avLst/>
          </a:prstGeom>
          <a:solidFill>
            <a:srgbClr val="5B9B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4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200" cy="93600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4939"/>
            <a:ext cx="5386216" cy="641498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6438"/>
            <a:ext cx="5386216" cy="395061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4939"/>
            <a:ext cx="5388332" cy="641498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6438"/>
            <a:ext cx="5388332" cy="395061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E659-DDCF-4695-9F5A-E936502EAD53}" type="datetime1">
              <a:rPr lang="zh-CN" altLang="en-US" smtClean="0"/>
              <a:pPr/>
              <a:t>2024/9/8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stCxn id="10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9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200" cy="93600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E9DB-3A0E-4C13-839A-BAECCD766351}" type="datetime1">
              <a:rPr lang="zh-CN" altLang="en-US" smtClean="0"/>
              <a:pPr/>
              <a:t>2024/9/8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等腰三角形 5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>
            <a:stCxn id="6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24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79A9-13CE-4293-B3BF-EA6871E8A6BA}" type="datetime1">
              <a:rPr lang="zh-CN" altLang="en-US" smtClean="0"/>
              <a:pPr/>
              <a:t>2024/9/8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70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3500000" flipV="1">
            <a:off x="468563" y="-1657730"/>
            <a:ext cx="3315458" cy="3315460"/>
          </a:xfrm>
          <a:prstGeom prst="rt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flipH="1" flipV="1">
            <a:off x="-935833" y="0"/>
            <a:ext cx="4319587" cy="2163762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0800000" flipH="1" flipV="1">
            <a:off x="-935833" y="-861677"/>
            <a:ext cx="15489439" cy="7758752"/>
          </a:xfrm>
          <a:prstGeom prst="triangle">
            <a:avLst/>
          </a:prstGeom>
          <a:solidFill>
            <a:srgbClr val="5B9BD5">
              <a:alpha val="80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线连接符 3"/>
          <p:cNvCxnSpPr/>
          <p:nvPr userDrawn="1"/>
        </p:nvCxnSpPr>
        <p:spPr>
          <a:xfrm>
            <a:off x="3673231" y="5119077"/>
            <a:ext cx="9163538" cy="0"/>
          </a:xfrm>
          <a:prstGeom prst="line">
            <a:avLst/>
          </a:prstGeom>
          <a:ln w="2857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4"/>
          <p:cNvSpPr txBox="1">
            <a:spLocks noChangeArrowheads="1"/>
          </p:cNvSpPr>
          <p:nvPr userDrawn="1"/>
        </p:nvSpPr>
        <p:spPr bwMode="auto">
          <a:xfrm>
            <a:off x="426139" y="5476778"/>
            <a:ext cx="1864613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上海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杨浦区国泰路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11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复旦国家科技园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A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座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23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8621-35885888</a:t>
            </a:r>
          </a:p>
        </p:txBody>
      </p:sp>
      <p:sp>
        <p:nvSpPr>
          <p:cNvPr id="26" name="文本框 14"/>
          <p:cNvSpPr txBox="1">
            <a:spLocks noChangeArrowheads="1"/>
          </p:cNvSpPr>
          <p:nvPr userDrawn="1"/>
        </p:nvSpPr>
        <p:spPr bwMode="auto">
          <a:xfrm>
            <a:off x="2386807" y="5476778"/>
            <a:ext cx="1904037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北京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东城区安定门东大街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28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(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雍和大厦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)C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座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801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8610-66218390 </a:t>
            </a:r>
          </a:p>
        </p:txBody>
      </p:sp>
      <p:sp>
        <p:nvSpPr>
          <p:cNvPr id="27" name="文本框 14"/>
          <p:cNvSpPr txBox="1">
            <a:spLocks noChangeArrowheads="1"/>
          </p:cNvSpPr>
          <p:nvPr userDrawn="1"/>
        </p:nvSpPr>
        <p:spPr bwMode="auto">
          <a:xfrm>
            <a:off x="4386899" y="5476778"/>
            <a:ext cx="1668546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重庆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沙坪坝区西永微电子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产业园区研发楼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4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8623-86259860 </a:t>
            </a:r>
          </a:p>
        </p:txBody>
      </p:sp>
      <p:sp>
        <p:nvSpPr>
          <p:cNvPr id="28" name="文本框 14"/>
          <p:cNvSpPr txBox="1">
            <a:spLocks noChangeArrowheads="1"/>
          </p:cNvSpPr>
          <p:nvPr userDrawn="1"/>
        </p:nvSpPr>
        <p:spPr bwMode="auto">
          <a:xfrm>
            <a:off x="6151500" y="5476778"/>
            <a:ext cx="175879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苏州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苏州市高新区科技城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科灵路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78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9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号楼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86512-68075325 </a:t>
            </a:r>
          </a:p>
        </p:txBody>
      </p:sp>
      <p:sp>
        <p:nvSpPr>
          <p:cNvPr id="29" name="文本框 14"/>
          <p:cNvSpPr txBox="1">
            <a:spLocks noChangeArrowheads="1"/>
          </p:cNvSpPr>
          <p:nvPr userDrawn="1"/>
        </p:nvSpPr>
        <p:spPr bwMode="auto">
          <a:xfrm>
            <a:off x="8006345" y="5476778"/>
            <a:ext cx="183190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深圳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深圳市福田区深南大道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车公庙绿景广场主楼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19F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86755-23957377 </a:t>
            </a:r>
          </a:p>
        </p:txBody>
      </p:sp>
      <p:sp>
        <p:nvSpPr>
          <p:cNvPr id="30" name="文本框 14"/>
          <p:cNvSpPr txBox="1">
            <a:spLocks noChangeArrowheads="1"/>
          </p:cNvSpPr>
          <p:nvPr userDrawn="1"/>
        </p:nvSpPr>
        <p:spPr bwMode="auto">
          <a:xfrm>
            <a:off x="9934303" y="5476778"/>
            <a:ext cx="2057925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厦门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厦门软件园二期观日路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32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 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30302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单元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86592-2930999 </a:t>
            </a:r>
          </a:p>
        </p:txBody>
      </p:sp>
      <p:cxnSp>
        <p:nvCxnSpPr>
          <p:cNvPr id="31" name="直线连接符 19"/>
          <p:cNvCxnSpPr/>
          <p:nvPr userDrawn="1"/>
        </p:nvCxnSpPr>
        <p:spPr>
          <a:xfrm flipV="1">
            <a:off x="2284047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2" name="直线连接符 21"/>
          <p:cNvCxnSpPr/>
          <p:nvPr userDrawn="1"/>
        </p:nvCxnSpPr>
        <p:spPr>
          <a:xfrm flipV="1">
            <a:off x="4292601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3" name="直线连接符 22"/>
          <p:cNvCxnSpPr/>
          <p:nvPr userDrawn="1"/>
        </p:nvCxnSpPr>
        <p:spPr>
          <a:xfrm flipV="1">
            <a:off x="6051063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4" name="直线连接符 23"/>
          <p:cNvCxnSpPr/>
          <p:nvPr userDrawn="1"/>
        </p:nvCxnSpPr>
        <p:spPr>
          <a:xfrm flipV="1">
            <a:off x="7907216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5" name="直线连接符 24"/>
          <p:cNvCxnSpPr/>
          <p:nvPr userDrawn="1"/>
        </p:nvCxnSpPr>
        <p:spPr>
          <a:xfrm flipV="1">
            <a:off x="9900140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sp>
        <p:nvSpPr>
          <p:cNvPr id="37" name="文本框 14"/>
          <p:cNvSpPr txBox="1">
            <a:spLocks noChangeArrowheads="1"/>
          </p:cNvSpPr>
          <p:nvPr userDrawn="1"/>
        </p:nvSpPr>
        <p:spPr bwMode="auto">
          <a:xfrm>
            <a:off x="8615486" y="3977595"/>
            <a:ext cx="2435382" cy="9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latin typeface="微软雅黑"/>
                <a:ea typeface="微软雅黑"/>
              </a:rPr>
              <a:t>THANKS!</a:t>
            </a:r>
            <a:endParaRPr lang="en-US" altLang="zh-CN" sz="3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1957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5230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64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3"/>
            <a:ext cx="2844430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023DA-BF1F-4113-8806-3FB7B1B5C00D}" type="datetime1">
              <a:rPr lang="zh-CN" altLang="en-US" smtClean="0"/>
              <a:pPr/>
              <a:t>2024/9/8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3"/>
            <a:ext cx="3860297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3"/>
            <a:ext cx="2844430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4" r:id="rId4"/>
    <p:sldLayoutId id="2147483692" r:id="rId5"/>
    <p:sldLayoutId id="2147483686" r:id="rId6"/>
    <p:sldLayoutId id="2147483687" r:id="rId7"/>
    <p:sldLayoutId id="2147483688" r:id="rId8"/>
    <p:sldLayoutId id="2147483691" r:id="rId9"/>
  </p:sldLayoutIdLst>
  <p:hf hd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2024-08-12 </a:t>
            </a:r>
            <a:r>
              <a:rPr lang="zh-CN" altLang="en-US" dirty="0"/>
              <a:t>工作学习汇报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536F9C-7792-53B1-9D44-C504317E8C5F}"/>
              </a:ext>
            </a:extLst>
          </p:cNvPr>
          <p:cNvSpPr txBox="1"/>
          <p:nvPr/>
        </p:nvSpPr>
        <p:spPr>
          <a:xfrm>
            <a:off x="9910026" y="3761043"/>
            <a:ext cx="2102119" cy="143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accent1">
                    <a:alpha val="86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汇报人：温瑞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schemeClr val="bg1">
                  <a:alpha val="86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695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 A3Cloud </a:t>
            </a:r>
            <a:r>
              <a:rPr lang="zh-CN" altLang="en-US" dirty="0"/>
              <a:t>练习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BF0A67-2EA5-439E-8AB2-823F13B9517C}"/>
              </a:ext>
            </a:extLst>
          </p:cNvPr>
          <p:cNvSpPr txBox="1"/>
          <p:nvPr/>
        </p:nvSpPr>
        <p:spPr>
          <a:xfrm>
            <a:off x="7175326" y="1629594"/>
            <a:ext cx="3860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</a:t>
            </a:r>
            <a:r>
              <a:rPr lang="en-US" altLang="zh-CN" dirty="0">
                <a:sym typeface="Wingdings" panose="05000000000000000000" pitchFamily="2" charset="2"/>
              </a:rPr>
              <a:t>A3Cloud </a:t>
            </a:r>
            <a:r>
              <a:rPr lang="zh-CN" altLang="en-US" dirty="0">
                <a:sym typeface="Wingdings" panose="05000000000000000000" pitchFamily="2" charset="2"/>
              </a:rPr>
              <a:t>平台，查看 </a:t>
            </a:r>
            <a:r>
              <a:rPr lang="en-US" altLang="zh-CN" dirty="0" err="1">
                <a:sym typeface="Wingdings" panose="05000000000000000000" pitchFamily="2" charset="2"/>
              </a:rPr>
              <a:t>jbo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en-US" altLang="zh-CN" dirty="0" err="1">
                <a:sym typeface="Wingdings" panose="05000000000000000000" pitchFamily="2" charset="2"/>
              </a:rPr>
              <a:t>rrs</a:t>
            </a:r>
            <a:r>
              <a:rPr lang="zh-CN" altLang="en-US" dirty="0">
                <a:sym typeface="Wingdings" panose="05000000000000000000" pitchFamily="2" charset="2"/>
              </a:rPr>
              <a:t>，修改模板信息</a:t>
            </a:r>
            <a:r>
              <a:rPr lang="en-US" altLang="zh-CN" dirty="0">
                <a:sym typeface="Wingdings" panose="05000000000000000000" pitchFamily="2" charset="2"/>
              </a:rPr>
              <a:t>……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E9A2BF-6967-F20C-7E7C-CD2482CF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31" y="2565698"/>
            <a:ext cx="7577453" cy="42938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9F15EF-B34E-2765-C5BB-D4D926CDB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2" y="1413570"/>
            <a:ext cx="6616120" cy="3694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140FC61-47A0-25A6-C48A-F7AB5E2D9C4A}"/>
              </a:ext>
            </a:extLst>
          </p:cNvPr>
          <p:cNvSpPr txBox="1"/>
          <p:nvPr/>
        </p:nvSpPr>
        <p:spPr>
          <a:xfrm>
            <a:off x="1198662" y="5539077"/>
            <a:ext cx="386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编写修改前端代码</a:t>
            </a:r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A3Cloud </a:t>
            </a:r>
            <a:r>
              <a:rPr lang="zh-CN" altLang="en-US" dirty="0"/>
              <a:t>对比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与 </a:t>
            </a:r>
            <a:r>
              <a:rPr lang="en-US" altLang="zh-CN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als9 </a:t>
            </a:r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培训的开发工具对比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13F5DEB-265E-162A-FD84-1051954C8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549903"/>
              </p:ext>
            </p:extLst>
          </p:nvPr>
        </p:nvGraphicFramePr>
        <p:xfrm>
          <a:off x="911410" y="1701602"/>
          <a:ext cx="10255776" cy="4577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88">
                  <a:extLst>
                    <a:ext uri="{9D8B030D-6E8A-4147-A177-3AD203B41FA5}">
                      <a16:colId xmlns:a16="http://schemas.microsoft.com/office/drawing/2014/main" val="2281318751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760127075"/>
                    </a:ext>
                  </a:extLst>
                </a:gridCol>
                <a:gridCol w="4752528">
                  <a:extLst>
                    <a:ext uri="{9D8B030D-6E8A-4147-A177-3AD203B41FA5}">
                      <a16:colId xmlns:a16="http://schemas.microsoft.com/office/drawing/2014/main" val="169199471"/>
                    </a:ext>
                  </a:extLst>
                </a:gridCol>
              </a:tblGrid>
              <a:tr h="481283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ALS9 </a:t>
                      </a:r>
                      <a:r>
                        <a:rPr lang="zh-CN" altLang="en-US" sz="2000" dirty="0"/>
                        <a:t>培训使用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 </a:t>
                      </a:r>
                      <a:r>
                        <a:rPr lang="zh-CN" altLang="en-US" sz="2000" dirty="0"/>
                        <a:t>本次 </a:t>
                      </a:r>
                      <a:r>
                        <a:rPr lang="en-US" altLang="zh-CN" sz="2000" dirty="0"/>
                        <a:t>A3Cloud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234794"/>
                  </a:ext>
                </a:extLst>
              </a:tr>
              <a:tr h="686610">
                <a:tc rowSpan="4">
                  <a:txBody>
                    <a:bodyPr/>
                    <a:lstStyle/>
                    <a:p>
                      <a:r>
                        <a:rPr lang="zh-CN" altLang="en-US" sz="2000" dirty="0"/>
                        <a:t>工具位置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jbo</a:t>
                      </a:r>
                      <a:r>
                        <a:rPr lang="zh-CN" altLang="en-US" sz="2000" dirty="0"/>
                        <a:t>，</a:t>
                      </a:r>
                      <a:r>
                        <a:rPr lang="en-US" altLang="zh-CN" sz="2000" dirty="0" err="1"/>
                        <a:t>rss</a:t>
                      </a:r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osf</a:t>
                      </a:r>
                      <a:r>
                        <a:rPr lang="en-US" altLang="zh-CN" sz="2000" dirty="0"/>
                        <a:t> </a:t>
                      </a:r>
                      <a:r>
                        <a:rPr lang="zh-CN" altLang="en-US" sz="2000" dirty="0"/>
                        <a:t>需自己写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复制粘贴，修改</a:t>
                      </a:r>
                      <a:r>
                        <a:rPr lang="en-US" altLang="zh-CN" sz="2000" dirty="0"/>
                        <a:t>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IDEA </a:t>
                      </a:r>
                      <a:r>
                        <a:rPr lang="zh-CN" altLang="en-US" sz="2000" dirty="0"/>
                        <a:t>插件工具，可以根据数据库表结构生成，上传 </a:t>
                      </a:r>
                      <a:r>
                        <a:rPr lang="en-US" altLang="zh-CN" sz="2000" dirty="0"/>
                        <a:t>A3Cloud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27101"/>
                  </a:ext>
                </a:extLst>
              </a:tr>
              <a:tr h="69522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alt+2 </a:t>
                      </a:r>
                      <a:r>
                        <a:rPr lang="zh-CN" altLang="en-US" sz="2000" dirty="0"/>
                        <a:t>弹页面，配显示模板</a:t>
                      </a:r>
                      <a:r>
                        <a:rPr lang="en-US" altLang="zh-CN" sz="2000" dirty="0"/>
                        <a:t>;</a:t>
                      </a:r>
                      <a:r>
                        <a:rPr lang="zh-CN" altLang="en-US" sz="2000" dirty="0"/>
                        <a:t> 或者写 </a:t>
                      </a:r>
                      <a:r>
                        <a:rPr lang="en-US" altLang="zh-CN" sz="2000" dirty="0" err="1"/>
                        <a:t>sql</a:t>
                      </a:r>
                      <a:r>
                        <a:rPr lang="zh-CN" altLang="en-US" sz="2000" dirty="0"/>
                        <a:t> 去复制修改数据库数据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A3Cloud </a:t>
                      </a:r>
                      <a:r>
                        <a:rPr lang="zh-CN" altLang="en-US" sz="2000" dirty="0"/>
                        <a:t>中配置，支持根据 </a:t>
                      </a:r>
                      <a:r>
                        <a:rPr lang="en-US" altLang="zh-CN" sz="2000" dirty="0" err="1"/>
                        <a:t>jbo</a:t>
                      </a:r>
                      <a:r>
                        <a:rPr lang="en-US" altLang="zh-CN" sz="2000" dirty="0"/>
                        <a:t> </a:t>
                      </a:r>
                      <a:r>
                        <a:rPr lang="zh-CN" altLang="en-US" sz="2000" dirty="0"/>
                        <a:t>生成基本数据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047681"/>
                  </a:ext>
                </a:extLst>
              </a:tr>
              <a:tr h="4734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前端模板代码，要自己写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复制粘贴，修改</a:t>
                      </a:r>
                      <a:r>
                        <a:rPr lang="en-US" altLang="zh-CN" sz="2000" dirty="0"/>
                        <a:t>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A3Cloud | IDEA </a:t>
                      </a:r>
                      <a:r>
                        <a:rPr lang="zh-CN" altLang="en-US" sz="2000" dirty="0"/>
                        <a:t>插件 内工具生成基本结构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748855"/>
                  </a:ext>
                </a:extLst>
              </a:tr>
              <a:tr h="48128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菜单权限等直接写 </a:t>
                      </a:r>
                      <a:r>
                        <a:rPr lang="en-US" altLang="zh-CN" sz="2000" dirty="0" err="1"/>
                        <a:t>sql</a:t>
                      </a:r>
                      <a:r>
                        <a:rPr lang="en-US" altLang="zh-CN" sz="2000" dirty="0"/>
                        <a:t> </a:t>
                      </a:r>
                      <a:r>
                        <a:rPr lang="zh-CN" altLang="en-US" sz="2000" dirty="0"/>
                        <a:t>脚本修改数据库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IDEA </a:t>
                      </a:r>
                      <a:r>
                        <a:rPr lang="zh-CN" altLang="en-US" sz="2000" dirty="0"/>
                        <a:t>插件工具修改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93288"/>
                  </a:ext>
                </a:extLst>
              </a:tr>
              <a:tr h="494710">
                <a:tc rowSpan="3">
                  <a:txBody>
                    <a:bodyPr/>
                    <a:lstStyle/>
                    <a:p>
                      <a:r>
                        <a:rPr lang="zh-CN" altLang="en-US" sz="2000" dirty="0"/>
                        <a:t>前后端分离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.html </a:t>
                      </a:r>
                      <a:r>
                        <a:rPr lang="zh-CN" altLang="en-US" sz="2000" dirty="0"/>
                        <a:t>模板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.</a:t>
                      </a:r>
                      <a:r>
                        <a:rPr lang="en-US" altLang="zh-CN" sz="2000" dirty="0" err="1"/>
                        <a:t>vue</a:t>
                      </a:r>
                      <a:r>
                        <a:rPr lang="en-US" altLang="zh-CN" sz="2000" dirty="0"/>
                        <a:t> | .</a:t>
                      </a:r>
                      <a:r>
                        <a:rPr lang="en-US" altLang="zh-CN" sz="2000" dirty="0" err="1"/>
                        <a:t>js</a:t>
                      </a:r>
                      <a:r>
                        <a:rPr lang="en-US" altLang="zh-CN" sz="2000" dirty="0"/>
                        <a:t> </a:t>
                      </a:r>
                      <a:r>
                        <a:rPr lang="zh-CN" altLang="en-US" sz="2000" dirty="0"/>
                        <a:t>的前端代码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2845"/>
                  </a:ext>
                </a:extLst>
              </a:tr>
              <a:tr h="481541">
                <a:tc vMerge="1"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数据库路由配置直接指向 </a:t>
                      </a:r>
                      <a:r>
                        <a:rPr lang="en-US" altLang="zh-CN" sz="2000" dirty="0"/>
                        <a:t>.html .view </a:t>
                      </a:r>
                      <a:r>
                        <a:rPr lang="zh-CN" altLang="en-US" sz="2000" dirty="0"/>
                        <a:t>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路由指向前端 </a:t>
                      </a:r>
                      <a:r>
                        <a:rPr lang="en-US" altLang="zh-CN" sz="2000" dirty="0"/>
                        <a:t>router.js </a:t>
                      </a:r>
                      <a:r>
                        <a:rPr lang="zh-CN" altLang="en-US" sz="2000" dirty="0"/>
                        <a:t>中配置的路径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30946"/>
                  </a:ext>
                </a:extLst>
              </a:tr>
              <a:tr h="763101">
                <a:tc vMerge="1"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代码分离，前端代码组织更灵活清晰，调试排错会更方便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176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A3Cloud </a:t>
            </a:r>
            <a:r>
              <a:rPr lang="zh-CN" altLang="en-US" dirty="0"/>
              <a:t>征信系统迁移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前端迁移注意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93610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(1)</a:t>
            </a:r>
            <a:r>
              <a:rPr lang="zh-CN" altLang="en-US" dirty="0">
                <a:latin typeface="Consolas" panose="020B0609020204030204" pitchFamily="49" charset="0"/>
              </a:rPr>
              <a:t>模板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/>
              <a:t>      - </a:t>
            </a:r>
            <a:r>
              <a:rPr lang="zh-CN" altLang="en-US" dirty="0"/>
              <a:t>原系统以数据展示为主没有复杂交互，但转码相关可能要修改。</a:t>
            </a:r>
            <a:endParaRPr lang="en-US" altLang="zh-CN" dirty="0"/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</a:t>
            </a:r>
            <a:r>
              <a:rPr lang="zh-CN" altLang="en-US" dirty="0"/>
              <a:t>生成的代码修改</a:t>
            </a:r>
            <a:endParaRPr lang="en-US" altLang="zh-CN" dirty="0"/>
          </a:p>
          <a:p>
            <a:r>
              <a:rPr lang="en-US" altLang="zh-CN" dirty="0"/>
              <a:t>      -  info </a:t>
            </a:r>
            <a:r>
              <a:rPr lang="zh-CN" altLang="en-US" dirty="0"/>
              <a:t>页面使用弹窗 </a:t>
            </a:r>
            <a:r>
              <a:rPr lang="en-US" altLang="zh-CN" dirty="0"/>
              <a:t>or </a:t>
            </a:r>
            <a:r>
              <a:rPr lang="zh-CN" altLang="en-US" dirty="0"/>
              <a:t>页面新路由打开</a:t>
            </a:r>
            <a:r>
              <a:rPr lang="en-US" altLang="zh-CN" dirty="0"/>
              <a:t>? </a:t>
            </a:r>
            <a:r>
              <a:rPr lang="zh-CN" altLang="en-US" dirty="0"/>
              <a:t>旧系统都是弹窗。</a:t>
            </a:r>
            <a:endParaRPr lang="en-US" altLang="zh-CN" dirty="0"/>
          </a:p>
          <a:p>
            <a:r>
              <a:rPr lang="en-US" altLang="zh-CN" dirty="0"/>
              <a:t>      - </a:t>
            </a:r>
            <a:r>
              <a:rPr lang="zh-CN" altLang="en-US" dirty="0"/>
              <a:t>自定义服务请求方法</a:t>
            </a:r>
            <a:r>
              <a:rPr lang="en-US" altLang="zh-CN" dirty="0"/>
              <a:t>? </a:t>
            </a:r>
            <a:r>
              <a:rPr lang="zh-CN" altLang="en-US" dirty="0"/>
              <a:t>目前的自定义的后端接口是重写修改了 </a:t>
            </a:r>
            <a:r>
              <a:rPr lang="en-US" altLang="zh-CN" dirty="0" err="1"/>
              <a:t>rrs</a:t>
            </a:r>
            <a:r>
              <a:rPr lang="en-US" altLang="zh-CN" dirty="0"/>
              <a:t> </a:t>
            </a:r>
            <a:r>
              <a:rPr lang="zh-CN" altLang="en-US" dirty="0"/>
              <a:t>服务的 </a:t>
            </a:r>
            <a:r>
              <a:rPr lang="en-US" altLang="zh-CN" dirty="0"/>
              <a:t>post </a:t>
            </a:r>
            <a:r>
              <a:rPr lang="zh-CN" altLang="en-US" dirty="0"/>
              <a:t>新增这个方法来做自定义操作的接口。</a:t>
            </a:r>
            <a:r>
              <a:rPr lang="en-US" altLang="zh-CN" dirty="0" err="1"/>
              <a:t>rrs</a:t>
            </a:r>
            <a:r>
              <a:rPr lang="en-US" altLang="zh-CN" dirty="0"/>
              <a:t> </a:t>
            </a:r>
            <a:r>
              <a:rPr lang="zh-CN" altLang="en-US" dirty="0"/>
              <a:t>服务多个方法共用 </a:t>
            </a:r>
            <a:r>
              <a:rPr lang="en-US" altLang="zh-CN" dirty="0"/>
              <a:t>xml </a:t>
            </a:r>
            <a:r>
              <a:rPr lang="zh-CN" altLang="en-US" dirty="0"/>
              <a:t>配置</a:t>
            </a:r>
            <a:r>
              <a:rPr lang="en-US" altLang="zh-CN" dirty="0"/>
              <a:t>, </a:t>
            </a:r>
            <a:r>
              <a:rPr lang="zh-CN" altLang="en-US" dirty="0"/>
              <a:t>过滤参数。</a:t>
            </a:r>
            <a:endParaRPr lang="en-US" altLang="zh-CN" dirty="0"/>
          </a:p>
          <a:p>
            <a:r>
              <a:rPr lang="en-US" altLang="zh-CN" dirty="0"/>
              <a:t>      - </a:t>
            </a:r>
            <a:r>
              <a:rPr lang="zh-CN" altLang="en-US" dirty="0"/>
              <a:t>传参。组件，路由，接口传参。</a:t>
            </a:r>
            <a:r>
              <a:rPr lang="en-US" altLang="zh-CN" dirty="0"/>
              <a:t> 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(3)</a:t>
            </a:r>
            <a:r>
              <a:rPr lang="zh-CN" altLang="en-US" dirty="0"/>
              <a:t>路由和 </a:t>
            </a:r>
            <a:r>
              <a:rPr lang="en-US" altLang="zh-CN" dirty="0"/>
              <a:t>tab </a:t>
            </a:r>
            <a:r>
              <a:rPr lang="zh-CN" altLang="en-US" dirty="0"/>
              <a:t>页</a:t>
            </a:r>
            <a:endParaRPr lang="en-US" altLang="zh-CN" dirty="0"/>
          </a:p>
          <a:p>
            <a:r>
              <a:rPr lang="en-US" altLang="zh-CN" dirty="0"/>
              <a:t>      - </a:t>
            </a:r>
            <a:r>
              <a:rPr lang="zh-CN" altLang="en-US" dirty="0"/>
              <a:t>路由目前是写到左侧导航菜单最后一层，更细分的页面计划都按原系统做成弹窗打开。</a:t>
            </a:r>
            <a:endParaRPr lang="en-US" altLang="zh-CN" dirty="0"/>
          </a:p>
          <a:p>
            <a:r>
              <a:rPr lang="en-US" altLang="zh-CN" dirty="0"/>
              <a:t>      - </a:t>
            </a:r>
            <a:r>
              <a:rPr lang="zh-CN" altLang="en-US" dirty="0"/>
              <a:t>子路由想要附带上一级路由的视图注意写 </a:t>
            </a:r>
            <a:r>
              <a:rPr lang="en-US" altLang="zh-CN" dirty="0"/>
              <a:t>router-view</a:t>
            </a:r>
          </a:p>
        </p:txBody>
      </p:sp>
    </p:spTree>
    <p:extLst>
      <p:ext uri="{BB962C8B-B14F-4D97-AF65-F5344CB8AC3E}">
        <p14:creationId xmlns:p14="http://schemas.microsoft.com/office/powerpoint/2010/main" val="235278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A3Cloud </a:t>
            </a:r>
            <a:r>
              <a:rPr lang="zh-CN" altLang="en-US" dirty="0"/>
              <a:t>征信系统迁移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0630" y="1167283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Tab </a:t>
            </a:r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标签页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70DEC9-D3F1-6AD6-4061-FCBE900A3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03" y="1628948"/>
            <a:ext cx="9591680" cy="47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5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A3Cloud </a:t>
            </a:r>
            <a:r>
              <a:rPr lang="zh-CN" altLang="en-US" dirty="0"/>
              <a:t>迁移征信系统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766614" y="1114869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Tab </a:t>
            </a:r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标签页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87FCD3-5B41-9A34-8489-1EC7A0A11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5" y="1576534"/>
            <a:ext cx="6344282" cy="49270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00B13B-2573-1916-67AC-3D9E7903C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883" y="409702"/>
            <a:ext cx="2563940" cy="628692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4EA123A-E292-DF58-4427-FA68B73006E9}"/>
              </a:ext>
            </a:extLst>
          </p:cNvPr>
          <p:cNvSpPr txBox="1"/>
          <p:nvPr/>
        </p:nvSpPr>
        <p:spPr>
          <a:xfrm>
            <a:off x="7360410" y="1974106"/>
            <a:ext cx="15785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</a:t>
            </a:r>
            <a:r>
              <a:rPr lang="zh-CN" altLang="en-US" dirty="0">
                <a:sym typeface="Wingdings" panose="05000000000000000000" pitchFamily="2" charset="2"/>
              </a:rPr>
              <a:t>直接写标签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通过 </a:t>
            </a:r>
            <a:r>
              <a:rPr lang="en-US" altLang="zh-CN" dirty="0" err="1">
                <a:sym typeface="Wingdings" panose="05000000000000000000" pitchFamily="2" charset="2"/>
              </a:rPr>
              <a:t>js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dirty="0">
                <a:sym typeface="Wingdings" panose="05000000000000000000" pitchFamily="2" charset="2"/>
              </a:rPr>
              <a:t>数组对象生成</a:t>
            </a:r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3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A3Cloud </a:t>
            </a:r>
            <a:r>
              <a:rPr lang="zh-CN" altLang="en-US" dirty="0"/>
              <a:t>征信系统迁移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766614" y="1112791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标签页注意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AB7E0D-3B1A-FE93-0218-991EC36B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09" y="1574456"/>
            <a:ext cx="5319682" cy="48913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5DDF33-F6AE-CCED-1048-440C9BAE533E}"/>
              </a:ext>
            </a:extLst>
          </p:cNvPr>
          <p:cNvSpPr txBox="1"/>
          <p:nvPr/>
        </p:nvSpPr>
        <p:spPr>
          <a:xfrm>
            <a:off x="6468325" y="1629964"/>
            <a:ext cx="51125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(a). </a:t>
            </a:r>
            <a:r>
              <a:rPr lang="zh-CN" altLang="en-US" sz="2000" b="1" dirty="0">
                <a:solidFill>
                  <a:schemeClr val="accent1"/>
                </a:solidFill>
              </a:rPr>
              <a:t>递归引用问题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例子是 </a:t>
            </a:r>
            <a:r>
              <a:rPr lang="en-US" altLang="zh-CN" sz="2000" dirty="0" err="1"/>
              <a:t>XXXTab</a:t>
            </a:r>
            <a:r>
              <a:rPr lang="en-US" altLang="zh-CN" sz="2000" dirty="0"/>
              <a:t> =&gt; </a:t>
            </a:r>
            <a:r>
              <a:rPr lang="en-US" altLang="zh-CN" sz="2000" dirty="0" err="1"/>
              <a:t>CustomerList</a:t>
            </a:r>
            <a:r>
              <a:rPr lang="en-US" altLang="zh-CN" sz="2000" dirty="0"/>
              <a:t> =&gt; </a:t>
            </a:r>
            <a:r>
              <a:rPr lang="en-US" altLang="zh-CN" sz="2000" dirty="0" err="1"/>
              <a:t>CustomerAllInfoTab</a:t>
            </a:r>
            <a:r>
              <a:rPr lang="en-US" altLang="zh-CN" sz="2000" dirty="0"/>
              <a:t>(</a:t>
            </a:r>
            <a:r>
              <a:rPr lang="zh-CN" altLang="en-US" sz="2000" dirty="0"/>
              <a:t>根据 </a:t>
            </a:r>
            <a:r>
              <a:rPr lang="en-US" altLang="zh-CN" sz="2000" dirty="0"/>
              <a:t>id </a:t>
            </a:r>
            <a:r>
              <a:rPr lang="zh-CN" altLang="en-US" sz="2000" dirty="0"/>
              <a:t>查找详情，但数据过多写成的是 </a:t>
            </a:r>
            <a:r>
              <a:rPr lang="en-US" altLang="zh-CN" sz="2000" dirty="0"/>
              <a:t>tab) =&gt; </a:t>
            </a:r>
            <a:r>
              <a:rPr lang="en-US" altLang="zh-CN" sz="2000" dirty="0" err="1"/>
              <a:t>CustomerList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解决方案大概是这样两个，全局注册组件的 </a:t>
            </a:r>
            <a:r>
              <a:rPr lang="en-US" altLang="zh-CN" sz="2000" dirty="0"/>
              <a:t>name </a:t>
            </a:r>
            <a:r>
              <a:rPr lang="zh-CN" altLang="en-US" sz="2000" dirty="0"/>
              <a:t>或者</a:t>
            </a:r>
            <a:r>
              <a:rPr lang="zh-CN" altLang="en-US" sz="2000" b="1" dirty="0">
                <a:solidFill>
                  <a:schemeClr val="accent1"/>
                </a:solidFill>
              </a:rPr>
              <a:t>异步导入</a:t>
            </a:r>
            <a:r>
              <a:rPr lang="zh-CN" altLang="en-US" sz="2000" dirty="0"/>
              <a:t>。</a:t>
            </a:r>
          </a:p>
          <a:p>
            <a:r>
              <a:rPr lang="en-US" altLang="zh-CN" sz="2000" b="1" dirty="0">
                <a:solidFill>
                  <a:schemeClr val="accent1"/>
                </a:solidFill>
              </a:rPr>
              <a:t>(b). </a:t>
            </a:r>
            <a:r>
              <a:rPr lang="en-US" altLang="zh-CN" sz="2000" dirty="0"/>
              <a:t>tab </a:t>
            </a:r>
            <a:r>
              <a:rPr lang="zh-CN" altLang="en-US" sz="2000" dirty="0"/>
              <a:t>组件结合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 </a:t>
            </a:r>
            <a:r>
              <a:rPr lang="zh-CN" altLang="en-US" sz="2000" dirty="0"/>
              <a:t>提供的 </a:t>
            </a:r>
            <a:r>
              <a:rPr lang="en-US" altLang="zh-CN" sz="2000" b="1" dirty="0">
                <a:solidFill>
                  <a:schemeClr val="accent1"/>
                </a:solidFill>
              </a:rPr>
              <a:t>component :is=... </a:t>
            </a:r>
            <a:r>
              <a:rPr lang="zh-CN" altLang="en-US" sz="2000" dirty="0"/>
              <a:t>这种</a:t>
            </a:r>
            <a:r>
              <a:rPr lang="zh-CN" altLang="en-US" sz="2000" b="1" dirty="0">
                <a:solidFill>
                  <a:schemeClr val="accent1"/>
                </a:solidFill>
              </a:rPr>
              <a:t>动态组件</a:t>
            </a:r>
            <a:r>
              <a:rPr lang="zh-CN" altLang="en-US" sz="2000" dirty="0"/>
              <a:t>写法去根据数据渲染。</a:t>
            </a:r>
          </a:p>
          <a:p>
            <a:r>
              <a:rPr lang="en-US" altLang="zh-CN" sz="2000" b="1" dirty="0">
                <a:solidFill>
                  <a:schemeClr val="accent1"/>
                </a:solidFill>
              </a:rPr>
              <a:t>(c). </a:t>
            </a:r>
            <a:r>
              <a:rPr lang="en-US" altLang="zh-CN" sz="2000" dirty="0"/>
              <a:t>component </a:t>
            </a:r>
            <a:r>
              <a:rPr lang="zh-CN" altLang="en-US" sz="2000" dirty="0"/>
              <a:t>上注意写一下 </a:t>
            </a:r>
            <a:r>
              <a:rPr lang="en-US" altLang="zh-CN" sz="2000" b="1" dirty="0">
                <a:solidFill>
                  <a:schemeClr val="accent1"/>
                </a:solidFill>
              </a:rPr>
              <a:t>v-if</a:t>
            </a:r>
            <a:r>
              <a:rPr lang="zh-CN" altLang="en-US" sz="2000" dirty="0"/>
              <a:t>，避免同时加载太多个组件，一下朝后端发太多请求。</a:t>
            </a:r>
          </a:p>
          <a:p>
            <a:r>
              <a:rPr lang="en-US" altLang="zh-CN" sz="2000" b="1" dirty="0">
                <a:solidFill>
                  <a:schemeClr val="accent1"/>
                </a:solidFill>
              </a:rPr>
              <a:t>(d). </a:t>
            </a:r>
            <a:r>
              <a:rPr lang="zh-CN" altLang="en-US" sz="2000" dirty="0"/>
              <a:t>传参</a:t>
            </a:r>
            <a:r>
              <a:rPr lang="en-US" altLang="zh-CN" sz="20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4672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A3Cloud </a:t>
            </a:r>
            <a:r>
              <a:rPr lang="zh-CN" altLang="en-US" dirty="0"/>
              <a:t>征信系统迁移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修改生成代码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C2BA5-4F17-C3DA-5FDD-659B6126A444}"/>
              </a:ext>
            </a:extLst>
          </p:cNvPr>
          <p:cNvSpPr txBox="1"/>
          <p:nvPr/>
        </p:nvSpPr>
        <p:spPr>
          <a:xfrm>
            <a:off x="911410" y="1732046"/>
            <a:ext cx="3959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(1)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按文件命名、范围查找替换代码。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 </a:t>
            </a:r>
            <a:r>
              <a:rPr lang="zh-CN" altLang="en-US" dirty="0">
                <a:latin typeface="Consolas" panose="020B0609020204030204" pitchFamily="49" charset="0"/>
              </a:rPr>
              <a:t>一下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创建很多文件可以先写一个路径导入导出的文件，然后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ide </a:t>
            </a:r>
            <a:r>
              <a:rPr lang="zh-CN" altLang="en-US" dirty="0">
                <a:latin typeface="Consolas" panose="020B0609020204030204" pitchFamily="49" charset="0"/>
              </a:rPr>
              <a:t>里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ctrl +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单击。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0064F0-518B-9451-59BC-82CD1C9A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6" y="1470769"/>
            <a:ext cx="5911863" cy="38047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C36250-779E-5C6D-5ABF-6D44F8A34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942" y="3709908"/>
            <a:ext cx="4770533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BCF91E1-7DF1-7E77-9983-D63E6D4DA384}"/>
              </a:ext>
            </a:extLst>
          </p:cNvPr>
          <p:cNvSpPr txBox="1"/>
          <p:nvPr/>
        </p:nvSpPr>
        <p:spPr>
          <a:xfrm>
            <a:off x="3862958" y="1845618"/>
            <a:ext cx="7746022" cy="137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chemeClr val="bg1">
                    <a:alpha val="86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感谢观看</a:t>
            </a:r>
            <a:endParaRPr lang="en-US" altLang="zh-CN" sz="6600" dirty="0">
              <a:solidFill>
                <a:schemeClr val="bg1">
                  <a:alpha val="86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90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50F32F-10F5-D032-9BF8-BAF8314237CA}"/>
              </a:ext>
            </a:extLst>
          </p:cNvPr>
          <p:cNvSpPr txBox="1"/>
          <p:nvPr/>
        </p:nvSpPr>
        <p:spPr>
          <a:xfrm>
            <a:off x="5807175" y="1701602"/>
            <a:ext cx="4968552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1.A3Spring </a:t>
            </a:r>
            <a:r>
              <a:rPr lang="zh-CN" altLang="en-US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与征信系统学习</a:t>
            </a:r>
            <a:endParaRPr lang="en-US" altLang="zh-CN" sz="4400" b="1" dirty="0">
              <a:solidFill>
                <a:schemeClr val="accent1">
                  <a:alpha val="74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2.A3Cloud </a:t>
            </a:r>
            <a:r>
              <a:rPr lang="zh-CN" altLang="en-US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与征信系统迁移</a:t>
            </a:r>
            <a:endParaRPr lang="en-US" altLang="zh-CN" sz="4400" b="1" dirty="0">
              <a:solidFill>
                <a:schemeClr val="accent1">
                  <a:alpha val="74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4400" b="1" dirty="0">
              <a:solidFill>
                <a:schemeClr val="accent1">
                  <a:alpha val="74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5051932" y="2168812"/>
            <a:ext cx="431043" cy="360719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C0A72554-9558-777C-3611-79BB7FE83408}"/>
              </a:ext>
            </a:extLst>
          </p:cNvPr>
          <p:cNvSpPr/>
          <p:nvPr/>
        </p:nvSpPr>
        <p:spPr>
          <a:xfrm rot="5400000">
            <a:off x="5044386" y="4128613"/>
            <a:ext cx="431043" cy="360719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09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60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A3Spring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79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A3Spring </a:t>
            </a:r>
            <a:r>
              <a:rPr lang="zh-CN" altLang="en-US" dirty="0"/>
              <a:t>培训学习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FCDFA4-BB36-84FC-FFE9-59144953F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02" y="2983622"/>
            <a:ext cx="8064896" cy="34164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D79361C-5553-21D7-2CAC-4913F53E2623}"/>
              </a:ext>
            </a:extLst>
          </p:cNvPr>
          <p:cNvSpPr txBox="1"/>
          <p:nvPr/>
        </p:nvSpPr>
        <p:spPr>
          <a:xfrm>
            <a:off x="1342678" y="1397300"/>
            <a:ext cx="936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(1)</a:t>
            </a:r>
            <a:r>
              <a:rPr lang="zh-CN" altLang="en-US" dirty="0"/>
              <a:t>前后端开发基础练习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环境安装、</a:t>
            </a:r>
            <a:r>
              <a:rPr lang="zh-CN" altLang="en-US" dirty="0"/>
              <a:t>工程创建、依赖引入</a:t>
            </a:r>
            <a:r>
              <a:rPr lang="en-US" altLang="zh-CN" dirty="0"/>
              <a:t>……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  <a:endParaRPr lang="en-US" altLang="zh-CN" dirty="0"/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</a:t>
            </a:r>
            <a:r>
              <a:rPr lang="zh-CN" altLang="en-US" dirty="0"/>
              <a:t>学习使用 </a:t>
            </a:r>
            <a:r>
              <a:rPr lang="en-US" altLang="zh-CN" dirty="0"/>
              <a:t>A3Spring </a:t>
            </a:r>
            <a:r>
              <a:rPr lang="zh-CN" altLang="en-US" dirty="0"/>
              <a:t>开发工具生成实现增删改查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如下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  <a:endParaRPr lang="en-US" altLang="zh-CN" dirty="0"/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(3)</a:t>
            </a:r>
            <a:r>
              <a:rPr lang="zh-CN" altLang="en-US" dirty="0"/>
              <a:t>微服务相关概念学习</a:t>
            </a:r>
          </a:p>
        </p:txBody>
      </p:sp>
    </p:spTree>
    <p:extLst>
      <p:ext uri="{BB962C8B-B14F-4D97-AF65-F5344CB8AC3E}">
        <p14:creationId xmlns:p14="http://schemas.microsoft.com/office/powerpoint/2010/main" val="273259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与征信系统学习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EAFE8C-E061-9CDB-5870-A825C39F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02" y="2228069"/>
            <a:ext cx="6912768" cy="38776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BFB0CD-9287-549B-F98D-696F16D83BD2}"/>
              </a:ext>
            </a:extLst>
          </p:cNvPr>
          <p:cNvSpPr txBox="1"/>
          <p:nvPr/>
        </p:nvSpPr>
        <p:spPr>
          <a:xfrm>
            <a:off x="1342678" y="1397300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(4)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原征信系统业务、标准学习，系统熟悉。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44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2FEB91E-8C0D-42C1-00E2-CF34CB16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FEB782D-EECD-9DA6-3D2D-52AC2FA16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529D04-136E-7179-871D-F5E1146D6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60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A3Cloud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909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 A3Cloud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1414686" y="1557586"/>
            <a:ext cx="9361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(1)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配置开发环境，</a:t>
            </a:r>
            <a:r>
              <a:rPr lang="zh-CN" altLang="en-US" dirty="0"/>
              <a:t>学习熟悉些没太接触过的软件工具 </a:t>
            </a:r>
            <a:r>
              <a:rPr lang="en-US" altLang="zh-CN" dirty="0"/>
              <a:t>SVN</a:t>
            </a:r>
            <a:r>
              <a:rPr lang="zh-CN" altLang="en-US" dirty="0"/>
              <a:t>、</a:t>
            </a:r>
            <a:r>
              <a:rPr lang="en-US" altLang="zh-CN" dirty="0"/>
              <a:t>Eclipse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</a:t>
            </a:r>
            <a:r>
              <a:rPr lang="zh-CN" altLang="en-US" dirty="0"/>
              <a:t>开发模式与流程的学习练习</a:t>
            </a:r>
            <a:endParaRPr lang="en-US" altLang="zh-CN" dirty="0"/>
          </a:p>
          <a:p>
            <a:r>
              <a:rPr lang="zh-CN" altLang="en-US" dirty="0"/>
              <a:t>迁移 </a:t>
            </a:r>
            <a:r>
              <a:rPr lang="en-US" altLang="zh-CN" dirty="0" err="1"/>
              <a:t>sql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使用工具根据 </a:t>
            </a:r>
            <a:r>
              <a:rPr lang="en-US" altLang="zh-CN" dirty="0" err="1"/>
              <a:t>sql</a:t>
            </a:r>
            <a:r>
              <a:rPr lang="en-US" altLang="zh-CN" dirty="0"/>
              <a:t> </a:t>
            </a:r>
            <a:r>
              <a:rPr lang="zh-CN" altLang="en-US" dirty="0"/>
              <a:t>生成 </a:t>
            </a:r>
            <a:r>
              <a:rPr lang="en-US" altLang="zh-CN" dirty="0" err="1"/>
              <a:t>jbo</a:t>
            </a:r>
            <a:r>
              <a:rPr lang="en-US" altLang="zh-CN" dirty="0"/>
              <a:t> </a:t>
            </a:r>
            <a:r>
              <a:rPr lang="en-US" altLang="zh-CN" dirty="0" err="1"/>
              <a:t>osf</a:t>
            </a:r>
            <a:r>
              <a:rPr lang="en-US" altLang="zh-CN" dirty="0"/>
              <a:t> </a:t>
            </a:r>
            <a:r>
              <a:rPr lang="en-US" altLang="zh-CN" dirty="0" err="1"/>
              <a:t>rrs</a:t>
            </a:r>
            <a:r>
              <a:rPr lang="en-US" altLang="zh-CN" dirty="0"/>
              <a:t>, </a:t>
            </a:r>
            <a:r>
              <a:rPr lang="zh-CN" altLang="en-US" dirty="0"/>
              <a:t>生成前端页面代码</a:t>
            </a:r>
            <a:r>
              <a:rPr lang="en-US" altLang="zh-CN" dirty="0"/>
              <a:t>;  </a:t>
            </a:r>
          </a:p>
          <a:p>
            <a:r>
              <a:rPr lang="en-US" altLang="zh-CN" dirty="0" err="1"/>
              <a:t>Jbo</a:t>
            </a:r>
            <a:r>
              <a:rPr lang="en-US" altLang="zh-CN" dirty="0"/>
              <a:t> </a:t>
            </a:r>
            <a:r>
              <a:rPr lang="zh-CN" altLang="en-US" dirty="0"/>
              <a:t>上传 </a:t>
            </a:r>
            <a:r>
              <a:rPr lang="en-US" altLang="zh-CN" dirty="0"/>
              <a:t>A3Cloud, </a:t>
            </a:r>
            <a:r>
              <a:rPr lang="zh-CN" altLang="en-US" dirty="0"/>
              <a:t>导入 </a:t>
            </a:r>
            <a:r>
              <a:rPr lang="en-US" altLang="zh-CN" dirty="0" err="1"/>
              <a:t>jbo</a:t>
            </a:r>
            <a:r>
              <a:rPr lang="en-US" altLang="zh-CN" dirty="0"/>
              <a:t> ,</a:t>
            </a:r>
            <a:r>
              <a:rPr lang="zh-CN" altLang="en-US" dirty="0"/>
              <a:t>生成显示模板</a:t>
            </a:r>
            <a:r>
              <a:rPr lang="en-US" altLang="zh-CN" dirty="0"/>
              <a:t>; </a:t>
            </a:r>
          </a:p>
          <a:p>
            <a:r>
              <a:rPr lang="zh-CN" altLang="en-US" dirty="0"/>
              <a:t>添加导航栏与路由</a:t>
            </a:r>
            <a:r>
              <a:rPr lang="en-US" altLang="zh-CN" dirty="0"/>
              <a:t>, </a:t>
            </a:r>
            <a:r>
              <a:rPr lang="zh-CN" altLang="en-US" dirty="0"/>
              <a:t>调试前端页面代码</a:t>
            </a:r>
            <a:r>
              <a:rPr lang="en-US" altLang="zh-CN" dirty="0"/>
              <a:t>,</a:t>
            </a:r>
            <a:r>
              <a:rPr lang="zh-CN" altLang="en-US" dirty="0"/>
              <a:t> 测试功能</a:t>
            </a:r>
            <a:r>
              <a:rPr lang="en-US" altLang="zh-CN" dirty="0"/>
              <a:t>……</a:t>
            </a:r>
          </a:p>
          <a:p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 err="1"/>
              <a:t>sql</a:t>
            </a:r>
            <a:r>
              <a:rPr lang="en-US" altLang="zh-CN" dirty="0"/>
              <a:t> ---&gt;--- sever(</a:t>
            </a:r>
            <a:r>
              <a:rPr lang="en-US" altLang="zh-CN" dirty="0" err="1"/>
              <a:t>jbo</a:t>
            </a:r>
            <a:r>
              <a:rPr lang="en-US" altLang="zh-CN" dirty="0"/>
              <a:t>) ---&gt;--- </a:t>
            </a:r>
            <a:r>
              <a:rPr lang="en-US" altLang="zh-CN" dirty="0" err="1"/>
              <a:t>rrs</a:t>
            </a:r>
            <a:r>
              <a:rPr lang="en-US" altLang="zh-CN" dirty="0"/>
              <a:t>/</a:t>
            </a:r>
            <a:r>
              <a:rPr lang="en-US" altLang="zh-CN" dirty="0" err="1"/>
              <a:t>osf</a:t>
            </a:r>
            <a:r>
              <a:rPr lang="en-US" altLang="zh-CN" dirty="0"/>
              <a:t> ---&gt;--- app(template)</a:t>
            </a:r>
          </a:p>
        </p:txBody>
      </p:sp>
    </p:spTree>
    <p:extLst>
      <p:ext uri="{BB962C8B-B14F-4D97-AF65-F5344CB8AC3E}">
        <p14:creationId xmlns:p14="http://schemas.microsoft.com/office/powerpoint/2010/main" val="407116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 A3Cloud </a:t>
            </a:r>
            <a:r>
              <a:rPr lang="zh-CN" altLang="en-US" dirty="0"/>
              <a:t>练习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550590" y="1219275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列表与表单页面的数据增删改查练习</a:t>
            </a:r>
            <a:r>
              <a:rPr lang="en-US" altLang="zh-CN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A27177-6678-DDC5-A92C-E192AA65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62" y="1893552"/>
            <a:ext cx="4935943" cy="44642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4D9CC8-7E8C-7C20-DED5-C58D52E73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0" y="1940316"/>
            <a:ext cx="5669771" cy="43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1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 A3Cloud </a:t>
            </a:r>
            <a:r>
              <a:rPr lang="zh-CN" altLang="en-US" dirty="0"/>
              <a:t>练习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1198662" y="1125538"/>
            <a:ext cx="10081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开发过程：</a:t>
            </a:r>
            <a:br>
              <a:rPr lang="en-US" altLang="zh-CN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(1)</a:t>
            </a:r>
            <a:r>
              <a:rPr lang="zh-CN" altLang="en-US" dirty="0"/>
              <a:t>数据库 </a:t>
            </a:r>
            <a:r>
              <a:rPr lang="en-US" altLang="zh-CN" dirty="0" err="1"/>
              <a:t>sql</a:t>
            </a:r>
            <a:r>
              <a:rPr lang="en-US" altLang="zh-CN" dirty="0"/>
              <a:t> </a:t>
            </a:r>
            <a:r>
              <a:rPr lang="zh-CN" altLang="en-US" dirty="0"/>
              <a:t>迁移，使用开发工具生成 </a:t>
            </a:r>
            <a:r>
              <a:rPr lang="en-US" altLang="zh-CN" dirty="0" err="1"/>
              <a:t>jbo</a:t>
            </a:r>
            <a:r>
              <a:rPr lang="zh-CN" altLang="en-US" dirty="0"/>
              <a:t>，</a:t>
            </a:r>
            <a:r>
              <a:rPr lang="en-US" altLang="zh-CN" dirty="0" err="1"/>
              <a:t>osf</a:t>
            </a:r>
            <a:r>
              <a:rPr lang="en-US" altLang="zh-CN" dirty="0"/>
              <a:t>/</a:t>
            </a:r>
            <a:r>
              <a:rPr lang="en-US" altLang="zh-CN" dirty="0" err="1"/>
              <a:t>rrs</a:t>
            </a:r>
            <a:r>
              <a:rPr lang="en-US" altLang="zh-CN" dirty="0"/>
              <a:t>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</a:t>
            </a:r>
            <a:r>
              <a:rPr lang="zh-CN" altLang="en-US" dirty="0"/>
              <a:t>上传同步到 </a:t>
            </a:r>
            <a:r>
              <a:rPr lang="en-US" altLang="zh-CN" dirty="0"/>
              <a:t>A3Cloud </a:t>
            </a:r>
            <a:r>
              <a:rPr lang="zh-CN" altLang="en-US" dirty="0"/>
              <a:t>后在 </a:t>
            </a:r>
            <a:r>
              <a:rPr lang="en-US" altLang="zh-CN" dirty="0"/>
              <a:t>A3Cloud </a:t>
            </a:r>
            <a:r>
              <a:rPr lang="zh-CN" altLang="en-US" dirty="0"/>
              <a:t>平台根据 </a:t>
            </a:r>
            <a:r>
              <a:rPr lang="en-US" altLang="zh-CN" dirty="0" err="1"/>
              <a:t>jbo</a:t>
            </a:r>
            <a:r>
              <a:rPr lang="en-US" altLang="zh-CN" dirty="0"/>
              <a:t> </a:t>
            </a:r>
            <a:r>
              <a:rPr lang="zh-CN" altLang="en-US" dirty="0"/>
              <a:t>生成前端模板信息与模板代码，并进行调整</a:t>
            </a:r>
            <a:r>
              <a:rPr lang="en-US" altLang="zh-CN" dirty="0"/>
              <a:t>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(3)</a:t>
            </a:r>
            <a:r>
              <a:rPr lang="zh-CN" altLang="en-US" dirty="0"/>
              <a:t>配置路由，测试页面与生成的 </a:t>
            </a:r>
            <a:r>
              <a:rPr lang="en-US" altLang="zh-CN" dirty="0" err="1"/>
              <a:t>osf</a:t>
            </a:r>
            <a:r>
              <a:rPr lang="en-US" altLang="zh-CN" dirty="0"/>
              <a:t>/</a:t>
            </a:r>
            <a:r>
              <a:rPr lang="en-US" altLang="zh-CN" dirty="0" err="1"/>
              <a:t>rrs</a:t>
            </a:r>
            <a:r>
              <a:rPr lang="en-US" altLang="zh-CN" dirty="0"/>
              <a:t> </a:t>
            </a:r>
            <a:r>
              <a:rPr lang="zh-CN" altLang="en-US" dirty="0"/>
              <a:t>服务等是否按预期展示、运行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endParaRPr lang="en-US" altLang="zh-CN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731A3F-F0DE-3726-3A0B-5C293845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1" y="3094886"/>
            <a:ext cx="6120680" cy="344607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BF0A67-2EA5-439E-8AB2-823F13B9517C}"/>
              </a:ext>
            </a:extLst>
          </p:cNvPr>
          <p:cNvSpPr txBox="1"/>
          <p:nvPr/>
        </p:nvSpPr>
        <p:spPr>
          <a:xfrm>
            <a:off x="7319342" y="4077866"/>
            <a:ext cx="3860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</a:t>
            </a:r>
            <a:r>
              <a:rPr lang="en-US" altLang="zh-CN" dirty="0">
                <a:sym typeface="Wingdings" panose="05000000000000000000" pitchFamily="2" charset="2"/>
              </a:rPr>
              <a:t>IDEA </a:t>
            </a:r>
            <a:r>
              <a:rPr lang="zh-CN" altLang="en-US" dirty="0">
                <a:sym typeface="Wingdings" panose="05000000000000000000" pitchFamily="2" charset="2"/>
              </a:rPr>
              <a:t>开发工具，配置路由，修改 </a:t>
            </a:r>
            <a:r>
              <a:rPr lang="en-US" altLang="zh-CN" dirty="0" err="1">
                <a:sym typeface="Wingdings" panose="05000000000000000000" pitchFamily="2" charset="2"/>
              </a:rPr>
              <a:t>jbo</a:t>
            </a:r>
            <a:r>
              <a:rPr lang="en-US" altLang="zh-CN" dirty="0">
                <a:sym typeface="Wingdings" panose="05000000000000000000" pitchFamily="2" charset="2"/>
              </a:rPr>
              <a:t>  </a:t>
            </a:r>
            <a:r>
              <a:rPr lang="en-US" altLang="zh-CN" dirty="0" err="1">
                <a:sym typeface="Wingdings" panose="05000000000000000000" pitchFamily="2" charset="2"/>
              </a:rPr>
              <a:t>osf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en-US" altLang="zh-CN" dirty="0" err="1">
                <a:sym typeface="Wingdings" panose="05000000000000000000" pitchFamily="2" charset="2"/>
              </a:rPr>
              <a:t>rrs</a:t>
            </a:r>
            <a:r>
              <a:rPr lang="en-US" altLang="zh-CN" dirty="0">
                <a:sym typeface="Wingdings" panose="05000000000000000000" pitchFamily="2" charset="2"/>
              </a:rPr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4677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20106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20106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2524</TotalTime>
  <Words>874</Words>
  <Application>Microsoft Office PowerPoint</Application>
  <PresentationFormat>自定义</PresentationFormat>
  <Paragraphs>121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Adobe 黑体 Std R</vt:lpstr>
      <vt:lpstr>黑体</vt:lpstr>
      <vt:lpstr>微软雅黑</vt:lpstr>
      <vt:lpstr>幼圆</vt:lpstr>
      <vt:lpstr>Arial</vt:lpstr>
      <vt:lpstr>Calibri</vt:lpstr>
      <vt:lpstr>Consolas</vt:lpstr>
      <vt:lpstr>Wingdings</vt:lpstr>
      <vt:lpstr>1_自定义设计方案</vt:lpstr>
      <vt:lpstr>2024-08-12 工作学习汇报</vt:lpstr>
      <vt:lpstr>PowerPoint 演示文稿</vt:lpstr>
      <vt:lpstr>1</vt:lpstr>
      <vt:lpstr>1.1 A3Spring 培训学习</vt:lpstr>
      <vt:lpstr>1.2与征信系统学习</vt:lpstr>
      <vt:lpstr>2</vt:lpstr>
      <vt:lpstr>2 A3Cloud</vt:lpstr>
      <vt:lpstr>2.1 A3Cloud 练习</vt:lpstr>
      <vt:lpstr>2.1 A3Cloud 练习</vt:lpstr>
      <vt:lpstr>2.1 A3Cloud 练习</vt:lpstr>
      <vt:lpstr>2.2 A3Cloud 对比</vt:lpstr>
      <vt:lpstr>2.3 A3Cloud 征信系统迁移</vt:lpstr>
      <vt:lpstr>2.3 A3Cloud 征信系统迁移</vt:lpstr>
      <vt:lpstr>2.3 A3Cloud 迁移征信系统</vt:lpstr>
      <vt:lpstr>2.3 A3Cloud 征信系统迁移</vt:lpstr>
      <vt:lpstr>2.3 A3Cloud 征信系统迁移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amarsoft</dc:creator>
  <cp:lastModifiedBy>瑞 花木</cp:lastModifiedBy>
  <cp:revision>310</cp:revision>
  <dcterms:created xsi:type="dcterms:W3CDTF">2016-08-26T06:42:32Z</dcterms:created>
  <dcterms:modified xsi:type="dcterms:W3CDTF">2024-09-08T14:26:45Z</dcterms:modified>
</cp:coreProperties>
</file>